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Lst>
  <p:sldSz cy="10058400" cx="7772400"/>
  <p:notesSz cx="6858000" cy="9144000"/>
  <p:embeddedFontLst>
    <p:embeddedFont>
      <p:font typeface="Inter SemiBold"/>
      <p:regular r:id="rId12"/>
      <p:bold r:id="rId13"/>
      <p:italic r:id="rId14"/>
      <p:boldItalic r:id="rId15"/>
    </p:embeddedFont>
    <p:embeddedFont>
      <p:font typeface="Halant"/>
      <p:regular r:id="rId16"/>
      <p:bold r:id="rId17"/>
    </p:embeddedFont>
    <p:embeddedFont>
      <p:font typeface="Inter"/>
      <p:regular r:id="rId18"/>
      <p:bold r:id="rId19"/>
      <p:italic r:id="rId20"/>
      <p:boldItalic r:id="rId21"/>
    </p:embeddedFont>
    <p:embeddedFont>
      <p:font typeface="Plus Jakarta Sans"/>
      <p:regular r:id="rId22"/>
      <p:bold r:id="rId23"/>
      <p:italic r:id="rId24"/>
      <p:boldItalic r:id="rId25"/>
    </p:embeddedFont>
    <p:embeddedFont>
      <p:font typeface="Plus Jakarta Sans Medium"/>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461AC75-2AF7-4915-94DB-1BFC11DC9748}">
  <a:tblStyle styleId="{1461AC75-2AF7-4915-94DB-1BFC11DC9748}"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9274C595-B397-4AFE-B187-369F15DDCA54}"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regular.fntdata"/><Relationship Id="rId21" Type="http://schemas.openxmlformats.org/officeDocument/2006/relationships/font" Target="fonts/Inter-boldItalic.fntdata"/><Relationship Id="rId24" Type="http://schemas.openxmlformats.org/officeDocument/2006/relationships/font" Target="fonts/PlusJakartaSans-italic.fntdata"/><Relationship Id="rId23" Type="http://schemas.openxmlformats.org/officeDocument/2006/relationships/font" Target="fonts/PlusJakartaSans-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Medium-regular.fntdata"/><Relationship Id="rId25" Type="http://schemas.openxmlformats.org/officeDocument/2006/relationships/font" Target="fonts/PlusJakartaSans-boldItalic.fntdata"/><Relationship Id="rId28" Type="http://schemas.openxmlformats.org/officeDocument/2006/relationships/font" Target="fonts/PlusJakartaSansMedium-italic.fntdata"/><Relationship Id="rId27"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PlusJakartaSansMedium-boldItalic.fntdata"/><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InterSemiBold-bold.fntdata"/><Relationship Id="rId12" Type="http://schemas.openxmlformats.org/officeDocument/2006/relationships/font" Target="fonts/InterSemiBold-regular.fntdata"/><Relationship Id="rId15" Type="http://schemas.openxmlformats.org/officeDocument/2006/relationships/font" Target="fonts/InterSemiBold-boldItalic.fntdata"/><Relationship Id="rId14" Type="http://schemas.openxmlformats.org/officeDocument/2006/relationships/font" Target="fonts/InterSemiBold-italic.fntdata"/><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dfbf1d8ef_0_8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dfbf1d8ef_0_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2dfbf1d8ef_0_39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2dfbf1d8ef_0_3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32dfbf1d8ef_0_10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32dfbf1d8ef_0_1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32e00455b06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32e00455b0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32e0084e9c0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32e0084e9c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6.png"/><Relationship Id="rId4" Type="http://schemas.openxmlformats.org/officeDocument/2006/relationships/image" Target="../media/image3.png"/><Relationship Id="rId5"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6.png"/><Relationship Id="rId4" Type="http://schemas.openxmlformats.org/officeDocument/2006/relationships/image" Target="../media/image3.png"/><Relationship Id="rId5"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6.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Causation</a:t>
            </a:r>
            <a:endParaRPr sz="1300">
              <a:latin typeface="Inter"/>
              <a:ea typeface="Inter"/>
              <a:cs typeface="Inter"/>
              <a:sym typeface="Inter"/>
            </a:endParaRPr>
          </a:p>
        </p:txBody>
      </p:sp>
      <p:sp>
        <p:nvSpPr>
          <p:cNvPr id="55" name="Google Shape;55;p1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Imperialism</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World War I</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57" name="Google Shape;57;p13"/>
          <p:cNvGraphicFramePr/>
          <p:nvPr/>
        </p:nvGraphicFramePr>
        <p:xfrm>
          <a:off x="469041" y="2009635"/>
          <a:ext cx="3000000" cy="3000000"/>
        </p:xfrm>
        <a:graphic>
          <a:graphicData uri="http://schemas.openxmlformats.org/drawingml/2006/table">
            <a:tbl>
              <a:tblPr>
                <a:noFill/>
                <a:tableStyleId>{1461AC75-2AF7-4915-94DB-1BFC11DC9748}</a:tableStyleId>
              </a:tblPr>
              <a:tblGrid>
                <a:gridCol w="2266425"/>
                <a:gridCol w="1662050"/>
                <a:gridCol w="2905850"/>
              </a:tblGrid>
              <a:tr h="299750">
                <a:tc gridSpan="3">
                  <a:txBody>
                    <a:bodyPr/>
                    <a:lstStyle/>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Source: “German Chancellor Bethmann Hollweg to French Ambassador Jules Cambon at the Kaiser’s fifty-fifth birthday,” January 1914.</a:t>
                      </a:r>
                      <a:endParaRPr sz="12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For forty years, France has pursued a grandiose policy. It has secured an immense empire for itself in the world. It is everywhere. During this time, an inactive Germany did not follow this </a:t>
                      </a:r>
                      <a:r>
                        <a:rPr lang="en" sz="1200">
                          <a:solidFill>
                            <a:schemeClr val="dk1"/>
                          </a:solidFill>
                          <a:latin typeface="Inter"/>
                          <a:ea typeface="Inter"/>
                          <a:cs typeface="Inter"/>
                          <a:sym typeface="Inter"/>
                        </a:rPr>
                        <a:t>example</a:t>
                      </a:r>
                      <a:r>
                        <a:rPr lang="en" sz="1200">
                          <a:solidFill>
                            <a:schemeClr val="dk1"/>
                          </a:solidFill>
                          <a:latin typeface="Inter"/>
                          <a:ea typeface="Inter"/>
                          <a:cs typeface="Inter"/>
                          <a:sym typeface="Inter"/>
                        </a:rPr>
                        <a:t> and today it needs its place in the sun… Every day Germany sees its population growing by leaps and bounds; its navy, its trade and industry are making </a:t>
                      </a:r>
                      <a:r>
                        <a:rPr lang="en" sz="1200">
                          <a:solidFill>
                            <a:schemeClr val="dk1"/>
                          </a:solidFill>
                          <a:latin typeface="Inter"/>
                          <a:ea typeface="Inter"/>
                          <a:cs typeface="Inter"/>
                          <a:sym typeface="Inter"/>
                        </a:rPr>
                        <a:t>unparalleled developments…it is forced to expand somehow or other; it has not yet found that “place in the sun” which it is due.</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
        <p:nvSpPr>
          <p:cNvPr id="58" name="Google Shape;58;p13"/>
          <p:cNvSpPr txBox="1"/>
          <p:nvPr/>
        </p:nvSpPr>
        <p:spPr>
          <a:xfrm>
            <a:off x="469050" y="1444125"/>
            <a:ext cx="68343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each of the following primary and secondary sources. Complete the Evaluating Evidence Graphic Organizer based on the information from the sources.</a:t>
            </a:r>
            <a:endParaRPr/>
          </a:p>
        </p:txBody>
      </p:sp>
      <p:sp>
        <p:nvSpPr>
          <p:cNvPr id="59" name="Google Shape;59;p13"/>
          <p:cNvSpPr txBox="1"/>
          <p:nvPr/>
        </p:nvSpPr>
        <p:spPr>
          <a:xfrm>
            <a:off x="338625" y="1080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60" name="Google Shape;60;p13"/>
          <p:cNvGraphicFramePr/>
          <p:nvPr/>
        </p:nvGraphicFramePr>
        <p:xfrm>
          <a:off x="459666" y="3946985"/>
          <a:ext cx="3000000" cy="3000000"/>
        </p:xfrm>
        <a:graphic>
          <a:graphicData uri="http://schemas.openxmlformats.org/drawingml/2006/table">
            <a:tbl>
              <a:tblPr>
                <a:noFill/>
                <a:tableStyleId>{1461AC75-2AF7-4915-94DB-1BFC11DC9748}</a:tableStyleId>
              </a:tblPr>
              <a:tblGrid>
                <a:gridCol w="2266425"/>
                <a:gridCol w="1662050"/>
                <a:gridCol w="2905850"/>
              </a:tblGrid>
              <a:tr h="399100">
                <a:tc gridSpan="3">
                  <a:txBody>
                    <a:bodyPr/>
                    <a:lstStyle/>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Jules François Camille Ferry,  “Speech Before the French Chamber of Deputies, March 28, 1884.</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12875">
                <a:tc gridSpan="3" row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a policy of colonial expansion may be justified; ... the policy of colonial expansion is a political and economic system; I wish to say that one can relate this system to three orders of ideas: economic ideas, ideas of civilization in its highest sense, and ideas of politics and patriotism.</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the area of economics, I allow myself to place before you, with the support of some figures, the considerations which justify a policy of colonial expansion from the point of view of that need, felt more and more strongly by the industrial populations of Europe and particularly those of our own rich and hardworking country: the need for export markets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Gentlemen, there is a second point, ... it is the humanitarian and civilizing side of the question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Gentlemen, I must speak from a higher and more truthful plane. It must be stated openly that, in effect, superior races have rights over inferior races ... They have the duty to civilize inferior races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this time, as you know, a warship cannot carry more than fourteen days’ worth of coal, no matter how perfectly it is organized, and a ship which is out of coal is a derelict on the surface of the sea, abandoned to the first person who comes along. Thence the necessity of having on the oceans provision stations, shelters, ports for defence and revictualing. And it is for this that we needed Tunisia, for this that we needed Saigon and the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Mekong Delta, for this that we need Madagascar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...something else is needed for France: ... she ought to propagate this influence throughout the world and carry everywhere that she can her language, her customs, her flag, her arms, and her genius.</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4656850">
                <a:tc gridSpan="3" vMerge="1"/>
                <a:tc hMerge="1" vMerge="1"/>
                <a:tc hMerge="1" vMerge="1"/>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4" name="Shape 64"/>
        <p:cNvGrpSpPr/>
        <p:nvPr/>
      </p:nvGrpSpPr>
      <p:grpSpPr>
        <a:xfrm>
          <a:off x="0" y="0"/>
          <a:ext cx="0" cy="0"/>
          <a:chOff x="0" y="0"/>
          <a:chExt cx="0" cy="0"/>
        </a:xfrm>
      </p:grpSpPr>
      <p:sp>
        <p:nvSpPr>
          <p:cNvPr id="65" name="Google Shape;65;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World War I: Imperialism</a:t>
            </a:r>
            <a:endParaRPr sz="2000">
              <a:solidFill>
                <a:schemeClr val="dk1"/>
              </a:solidFill>
              <a:latin typeface="Halant"/>
              <a:ea typeface="Halant"/>
              <a:cs typeface="Halant"/>
              <a:sym typeface="Halant"/>
            </a:endParaRPr>
          </a:p>
        </p:txBody>
      </p:sp>
      <p:pic>
        <p:nvPicPr>
          <p:cNvPr id="66" name="Google Shape;66;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7" name="Google Shape;67;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69" name="Google Shape;69;p14"/>
          <p:cNvPicPr preferRelativeResize="0"/>
          <p:nvPr/>
        </p:nvPicPr>
        <p:blipFill>
          <a:blip r:embed="rId4">
            <a:alphaModFix/>
          </a:blip>
          <a:stretch>
            <a:fillRect/>
          </a:stretch>
        </p:blipFill>
        <p:spPr>
          <a:xfrm>
            <a:off x="226481" y="76722"/>
            <a:ext cx="816414" cy="338543"/>
          </a:xfrm>
          <a:prstGeom prst="rect">
            <a:avLst/>
          </a:prstGeom>
          <a:noFill/>
          <a:ln>
            <a:noFill/>
          </a:ln>
        </p:spPr>
      </p:pic>
      <p:graphicFrame>
        <p:nvGraphicFramePr>
          <p:cNvPr id="70" name="Google Shape;70;p14"/>
          <p:cNvGraphicFramePr/>
          <p:nvPr/>
        </p:nvGraphicFramePr>
        <p:xfrm>
          <a:off x="469041" y="5133835"/>
          <a:ext cx="3000000" cy="3000000"/>
        </p:xfrm>
        <a:graphic>
          <a:graphicData uri="http://schemas.openxmlformats.org/drawingml/2006/table">
            <a:tbl>
              <a:tblPr>
                <a:noFill/>
                <a:tableStyleId>{1461AC75-2AF7-4915-94DB-1BFC11DC9748}</a:tableStyleId>
              </a:tblPr>
              <a:tblGrid>
                <a:gridCol w="2266425"/>
                <a:gridCol w="1662050"/>
                <a:gridCol w="2905850"/>
              </a:tblGrid>
              <a:tr h="818375">
                <a:tc gridSpan="3">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Sir Richard J. Evans, “World War One: 10 Interpretations of Who Started WWI,” BBC News, February 12, 2014.</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Inter"/>
                          <a:ea typeface="Inter"/>
                          <a:cs typeface="Inter"/>
                          <a:sym typeface="Inter"/>
                        </a:rPr>
                        <a:t>Note: Sir Richard J. Evans is </a:t>
                      </a:r>
                      <a:r>
                        <a:rPr lang="en" sz="1200">
                          <a:solidFill>
                            <a:schemeClr val="dk1"/>
                          </a:solidFill>
                          <a:latin typeface="Inter"/>
                          <a:ea typeface="Inter"/>
                          <a:cs typeface="Inter"/>
                          <a:sym typeface="Inter"/>
                        </a:rPr>
                        <a:t>Regius Professor of History, University of Cambridge</a:t>
                      </a:r>
                      <a:endParaRPr sz="12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Serbia bore the greatest responsibility for the outbreak of WW1. Serbian nationalism and expansionism were profoundly disruptive forces and Serbian backing for the Black Hand terrorists was extraordinarily irresponsible. Austria-Hungary bore only slightly less responsibility for its panic over-reaction to the assassination of the heir to the Habsburg throne.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France encouraged Russia's aggressiveness towards Austria-Hungary and Germany encouraged Austrian intransigence. Britain failed to mediate as it had done in the previous Balkan crisis out of fear of Germany's European and global ambitions - a fear that was not entirely rational since Britain had clearly won the naval arms race by 1910.</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generally positive attitude of European statesmen towards war, based on notions of honour, expectations of a swift victory, and ideas of social Darwinism, was perhaps the most important conditioning factor. It is very important to look at the outbreak of the war in the round and to avoid reading back later developments - the German September Programme for example (an early statement of their war aims) - into the events of July-August 1914.</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graphicFrame>
        <p:nvGraphicFramePr>
          <p:cNvPr id="71" name="Google Shape;71;p14"/>
          <p:cNvGraphicFramePr/>
          <p:nvPr/>
        </p:nvGraphicFramePr>
        <p:xfrm>
          <a:off x="528041" y="2400110"/>
          <a:ext cx="3000000" cy="3000000"/>
        </p:xfrm>
        <a:graphic>
          <a:graphicData uri="http://schemas.openxmlformats.org/drawingml/2006/table">
            <a:tbl>
              <a:tblPr>
                <a:noFill/>
                <a:tableStyleId>{1461AC75-2AF7-4915-94DB-1BFC11DC9748}</a:tableStyleId>
              </a:tblPr>
              <a:tblGrid>
                <a:gridCol w="885525"/>
                <a:gridCol w="649400"/>
                <a:gridCol w="1135375"/>
              </a:tblGrid>
              <a:tr h="299750">
                <a:tc gridSpan="3">
                  <a:txBody>
                    <a:bodyPr/>
                    <a:lstStyle/>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Source: Thomas Nast, “The World’s Plunderers,” </a:t>
                      </a:r>
                      <a:r>
                        <a:rPr i="1" lang="en" sz="1200">
                          <a:solidFill>
                            <a:schemeClr val="dk1"/>
                          </a:solidFill>
                          <a:latin typeface="Halant"/>
                          <a:ea typeface="Halant"/>
                          <a:cs typeface="Halant"/>
                          <a:sym typeface="Halant"/>
                        </a:rPr>
                        <a:t>Harper’s Weekly</a:t>
                      </a:r>
                      <a:r>
                        <a:rPr lang="en" sz="1200">
                          <a:solidFill>
                            <a:schemeClr val="dk1"/>
                          </a:solidFill>
                          <a:latin typeface="Halant"/>
                          <a:ea typeface="Halant"/>
                          <a:cs typeface="Halant"/>
                          <a:sym typeface="Halant"/>
                        </a:rPr>
                        <a:t>, June 20, 1885. Public Domain</a:t>
                      </a:r>
                      <a:endParaRPr sz="12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pic>
        <p:nvPicPr>
          <p:cNvPr id="72" name="Google Shape;72;p14"/>
          <p:cNvPicPr preferRelativeResize="0"/>
          <p:nvPr/>
        </p:nvPicPr>
        <p:blipFill>
          <a:blip r:embed="rId5">
            <a:alphaModFix/>
          </a:blip>
          <a:stretch>
            <a:fillRect/>
          </a:stretch>
        </p:blipFill>
        <p:spPr>
          <a:xfrm>
            <a:off x="3286264" y="588011"/>
            <a:ext cx="3980162" cy="4482738"/>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6" name="Shape 76"/>
        <p:cNvGrpSpPr/>
        <p:nvPr/>
      </p:nvGrpSpPr>
      <p:grpSpPr>
        <a:xfrm>
          <a:off x="0" y="0"/>
          <a:ext cx="0" cy="0"/>
          <a:chOff x="0" y="0"/>
          <a:chExt cx="0" cy="0"/>
        </a:xfrm>
      </p:grpSpPr>
      <p:sp>
        <p:nvSpPr>
          <p:cNvPr id="77" name="Google Shape;77;p1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Evidence</a:t>
            </a:r>
            <a:endParaRPr sz="2500">
              <a:solidFill>
                <a:schemeClr val="dk1"/>
              </a:solidFill>
              <a:latin typeface="Plus Jakarta Sans"/>
              <a:ea typeface="Plus Jakarta Sans"/>
              <a:cs typeface="Plus Jakarta Sans"/>
              <a:sym typeface="Plus Jakarta Sans"/>
            </a:endParaRPr>
          </a:p>
        </p:txBody>
      </p:sp>
      <p:sp>
        <p:nvSpPr>
          <p:cNvPr id="78" name="Google Shape;78;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79" name="Google Shape;79;p15"/>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80" name="Google Shape;80;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1" name="Google Shape;81;p15"/>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82" name="Google Shape;82;p15"/>
          <p:cNvSpPr txBox="1"/>
          <p:nvPr/>
        </p:nvSpPr>
        <p:spPr>
          <a:xfrm>
            <a:off x="1598575" y="1140919"/>
            <a:ext cx="5704800" cy="9198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Plus Jakarta Sans"/>
                <a:ea typeface="Plus Jakarta Sans"/>
                <a:cs typeface="Plus Jakarta Sans"/>
                <a:sym typeface="Plus Jakarta Sans"/>
              </a:rPr>
              <a:t>Directions</a:t>
            </a:r>
            <a:r>
              <a:rPr lang="en" sz="1200">
                <a:solidFill>
                  <a:schemeClr val="dk1"/>
                </a:solidFill>
                <a:latin typeface="Plus Jakarta Sans"/>
                <a:ea typeface="Plus Jakarta Sans"/>
                <a:cs typeface="Plus Jakarta Sans"/>
                <a:sym typeface="Plus Jakarta Sans"/>
              </a:rPr>
              <a:t>: </a:t>
            </a:r>
            <a:r>
              <a:rPr lang="en" sz="1050">
                <a:solidFill>
                  <a:schemeClr val="dk1"/>
                </a:solidFill>
                <a:highlight>
                  <a:schemeClr val="lt1"/>
                </a:highlight>
                <a:latin typeface="Plus Jakarta Sans"/>
                <a:ea typeface="Plus Jakarta Sans"/>
                <a:cs typeface="Plus Jakarta Sans"/>
                <a:sym typeface="Plus Jakarta Sans"/>
              </a:rPr>
              <a:t> In the claim box, fill in Militarism, Alliances, Nationalism, Imperialism, or Assassination. Provide two quotes and/or description of images from the primary or secondary sources that illustrates the claim. Explain how the quote supports the claim. Then write summaries of any other information that supports the claim. In the final box, explain if any other causes were identified and supported with evidence and reasoning.</a:t>
            </a:r>
            <a:endParaRPr sz="1200">
              <a:solidFill>
                <a:schemeClr val="dk1"/>
              </a:solidFill>
              <a:latin typeface="Plus Jakarta Sans"/>
              <a:ea typeface="Plus Jakarta Sans"/>
              <a:cs typeface="Plus Jakarta Sans"/>
              <a:sym typeface="Plus Jakarta Sans"/>
            </a:endParaRPr>
          </a:p>
        </p:txBody>
      </p:sp>
      <p:sp>
        <p:nvSpPr>
          <p:cNvPr id="83" name="Google Shape;83;p15"/>
          <p:cNvSpPr txBox="1"/>
          <p:nvPr/>
        </p:nvSpPr>
        <p:spPr>
          <a:xfrm>
            <a:off x="469050" y="2365375"/>
            <a:ext cx="21519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Causes of World War I</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
        <p:nvSpPr>
          <p:cNvPr id="84" name="Google Shape;84;p15"/>
          <p:cNvSpPr txBox="1"/>
          <p:nvPr/>
        </p:nvSpPr>
        <p:spPr>
          <a:xfrm>
            <a:off x="2907050" y="2365375"/>
            <a:ext cx="43965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Claim</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latin typeface="Inter"/>
              <a:ea typeface="Inter"/>
              <a:cs typeface="Inter"/>
              <a:sym typeface="Inter"/>
            </a:endParaRPr>
          </a:p>
          <a:p>
            <a:pPr indent="0" lvl="0" marL="0" rtl="0" algn="ctr">
              <a:lnSpc>
                <a:spcPct val="200000"/>
              </a:lnSpc>
              <a:spcBef>
                <a:spcPts val="0"/>
              </a:spcBef>
              <a:spcAft>
                <a:spcPts val="0"/>
              </a:spcAft>
              <a:buNone/>
            </a:pPr>
            <a:r>
              <a:rPr b="1" lang="en" sz="1300">
                <a:latin typeface="Inter"/>
                <a:ea typeface="Inter"/>
                <a:cs typeface="Inter"/>
                <a:sym typeface="Inter"/>
              </a:rPr>
              <a:t>A significant cause of World War I was ____________________.</a:t>
            </a:r>
            <a:endParaRPr b="1" sz="1300">
              <a:latin typeface="Inter"/>
              <a:ea typeface="Inter"/>
              <a:cs typeface="Inter"/>
              <a:sym typeface="Inter"/>
            </a:endParaRPr>
          </a:p>
        </p:txBody>
      </p:sp>
      <p:pic>
        <p:nvPicPr>
          <p:cNvPr id="85" name="Google Shape;85;p15"/>
          <p:cNvPicPr preferRelativeResize="0"/>
          <p:nvPr/>
        </p:nvPicPr>
        <p:blipFill>
          <a:blip r:embed="rId5">
            <a:alphaModFix/>
          </a:blip>
          <a:stretch>
            <a:fillRect/>
          </a:stretch>
        </p:blipFill>
        <p:spPr>
          <a:xfrm>
            <a:off x="469050" y="1125169"/>
            <a:ext cx="951300" cy="951300"/>
          </a:xfrm>
          <a:prstGeom prst="rect">
            <a:avLst/>
          </a:prstGeom>
          <a:noFill/>
          <a:ln>
            <a:noFill/>
          </a:ln>
        </p:spPr>
      </p:pic>
      <p:graphicFrame>
        <p:nvGraphicFramePr>
          <p:cNvPr id="86" name="Google Shape;86;p15"/>
          <p:cNvGraphicFramePr/>
          <p:nvPr/>
        </p:nvGraphicFramePr>
        <p:xfrm>
          <a:off x="469250" y="4116400"/>
          <a:ext cx="3000000" cy="3000000"/>
        </p:xfrm>
        <a:graphic>
          <a:graphicData uri="http://schemas.openxmlformats.org/drawingml/2006/table">
            <a:tbl>
              <a:tblPr>
                <a:noFill/>
                <a:tableStyleId>{9274C595-B397-4AFE-B187-369F15DDCA54}</a:tableStyleId>
              </a:tblPr>
              <a:tblGrid>
                <a:gridCol w="3417150"/>
                <a:gridCol w="3417150"/>
              </a:tblGrid>
              <a:tr h="473275">
                <a:tc>
                  <a:txBody>
                    <a:bodyPr/>
                    <a:lstStyle/>
                    <a:p>
                      <a:pPr indent="0" lvl="0" marL="0" rtl="0" algn="ctr">
                        <a:spcBef>
                          <a:spcPts val="0"/>
                        </a:spcBef>
                        <a:spcAft>
                          <a:spcPts val="0"/>
                        </a:spcAft>
                        <a:buNone/>
                      </a:pPr>
                      <a:r>
                        <a:rPr lang="en" sz="1200">
                          <a:latin typeface="Inter"/>
                          <a:ea typeface="Inter"/>
                          <a:cs typeface="Inter"/>
                          <a:sym typeface="Inter"/>
                        </a:rPr>
                        <a:t>Quote 1/Image Description to Support Claim</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Quote 2/Image Description to Support Claim</a:t>
                      </a:r>
                      <a:endParaRPr>
                        <a:latin typeface="Inter"/>
                        <a:ea typeface="Inter"/>
                        <a:cs typeface="Inter"/>
                        <a:sym typeface="Inter"/>
                      </a:endParaRPr>
                    </a:p>
                  </a:txBody>
                  <a:tcPr marT="91425" marB="91425" marR="91425" marL="91425" anchor="ctr"/>
                </a:tc>
              </a:tr>
              <a:tr h="1103600">
                <a:tc>
                  <a:txBody>
                    <a:bodyPr/>
                    <a:lstStyle/>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900">
                          <a:latin typeface="Inter"/>
                          <a:ea typeface="Inter"/>
                          <a:cs typeface="Inter"/>
                          <a:sym typeface="Inter"/>
                        </a:rPr>
                        <a:t>Source:</a:t>
                      </a:r>
                      <a:endParaRPr sz="9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sz="9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Source:</a:t>
                      </a:r>
                      <a:endParaRPr sz="900">
                        <a:solidFill>
                          <a:schemeClr val="dk1"/>
                        </a:solidFill>
                        <a:latin typeface="Inter"/>
                        <a:ea typeface="Inter"/>
                        <a:cs typeface="Inter"/>
                        <a:sym typeface="Inter"/>
                      </a:endParaRPr>
                    </a:p>
                  </a:txBody>
                  <a:tcPr marT="91425" marB="91425" marR="91425" marL="91425"/>
                </a:tc>
              </a:tr>
              <a:tr h="1103600">
                <a:tc>
                  <a:txBody>
                    <a:bodyPr/>
                    <a:lstStyle/>
                    <a:p>
                      <a:pPr indent="0" lvl="0" marL="0" rtl="0" algn="l">
                        <a:spcBef>
                          <a:spcPts val="0"/>
                        </a:spcBef>
                        <a:spcAft>
                          <a:spcPts val="0"/>
                        </a:spcAft>
                        <a:buNone/>
                      </a:pPr>
                      <a:r>
                        <a:rPr lang="en" sz="900">
                          <a:latin typeface="Inter"/>
                          <a:ea typeface="Inter"/>
                          <a:cs typeface="Inter"/>
                          <a:sym typeface="Inter"/>
                        </a:rPr>
                        <a:t>How does this source support the claim?</a:t>
                      </a:r>
                      <a:endParaRPr sz="9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source support the claim?</a:t>
                      </a:r>
                      <a:endParaRPr sz="900">
                        <a:solidFill>
                          <a:schemeClr val="dk1"/>
                        </a:solidFill>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bl>
          </a:graphicData>
        </a:graphic>
      </p:graphicFrame>
      <p:sp>
        <p:nvSpPr>
          <p:cNvPr id="87" name="Google Shape;87;p15"/>
          <p:cNvSpPr/>
          <p:nvPr/>
        </p:nvSpPr>
        <p:spPr>
          <a:xfrm rot="-5400000">
            <a:off x="4045000" y="1354900"/>
            <a:ext cx="460800" cy="50622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8" name="Google Shape;88;p15"/>
          <p:cNvSpPr txBox="1"/>
          <p:nvPr/>
        </p:nvSpPr>
        <p:spPr>
          <a:xfrm>
            <a:off x="469050" y="6935663"/>
            <a:ext cx="6834300" cy="1147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Additional Information that can Support the Claim</a:t>
            </a:r>
            <a:endParaRPr sz="1300">
              <a:solidFill>
                <a:schemeClr val="dk1"/>
              </a:solidFill>
              <a:latin typeface="Inter"/>
              <a:ea typeface="Inter"/>
              <a:cs typeface="Inter"/>
              <a:sym typeface="Inter"/>
            </a:endParaRPr>
          </a:p>
          <a:p>
            <a:pPr indent="0" lvl="0" marL="0" rtl="0" algn="ctr">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p:txBody>
      </p:sp>
      <p:sp>
        <p:nvSpPr>
          <p:cNvPr id="89" name="Google Shape;89;p15"/>
          <p:cNvSpPr txBox="1"/>
          <p:nvPr/>
        </p:nvSpPr>
        <p:spPr>
          <a:xfrm>
            <a:off x="469050" y="8213375"/>
            <a:ext cx="6834300" cy="1147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Additional Causes Identified</a:t>
            </a:r>
            <a:endParaRPr sz="1300">
              <a:solidFill>
                <a:schemeClr val="dk1"/>
              </a:solidFill>
              <a:latin typeface="Inter"/>
              <a:ea typeface="Inter"/>
              <a:cs typeface="Inter"/>
              <a:sym typeface="Inter"/>
            </a:endParaRPr>
          </a:p>
          <a:p>
            <a:pPr indent="0" lvl="0" marL="0" rtl="0" algn="ctr">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3" name="Shape 93"/>
        <p:cNvGrpSpPr/>
        <p:nvPr/>
      </p:nvGrpSpPr>
      <p:grpSpPr>
        <a:xfrm>
          <a:off x="0" y="0"/>
          <a:ext cx="0" cy="0"/>
          <a:chOff x="0" y="0"/>
          <a:chExt cx="0" cy="0"/>
        </a:xfrm>
      </p:grpSpPr>
      <p:sp>
        <p:nvSpPr>
          <p:cNvPr id="94" name="Google Shape;94;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You Be the Judge: Causes of World War I Student Worksheet</a:t>
            </a:r>
            <a:endParaRPr sz="1900">
              <a:latin typeface="Halant"/>
              <a:ea typeface="Halant"/>
              <a:cs typeface="Halant"/>
              <a:sym typeface="Halant"/>
            </a:endParaRPr>
          </a:p>
        </p:txBody>
      </p:sp>
      <p:pic>
        <p:nvPicPr>
          <p:cNvPr id="95" name="Google Shape;95;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6" name="Google Shape;96;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7" name="Google Shape;97;p16"/>
          <p:cNvSpPr txBox="1"/>
          <p:nvPr/>
        </p:nvSpPr>
        <p:spPr>
          <a:xfrm>
            <a:off x="381550" y="587850"/>
            <a:ext cx="7070400" cy="8374800"/>
          </a:xfrm>
          <a:prstGeom prst="rect">
            <a:avLst/>
          </a:prstGeom>
          <a:noFill/>
          <a:ln>
            <a:noFill/>
          </a:ln>
        </p:spPr>
        <p:txBody>
          <a:bodyPr anchorCtr="0" anchor="t" bIns="113100" lIns="113100" spcFirstLastPara="1" rIns="113100" wrap="square" tIns="11310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t>
            </a:r>
            <a:r>
              <a:rPr lang="en" sz="1200">
                <a:solidFill>
                  <a:schemeClr val="dk1"/>
                </a:solidFill>
                <a:highlight>
                  <a:schemeClr val="lt1"/>
                </a:highlight>
                <a:latin typeface="Halant"/>
                <a:ea typeface="Halant"/>
                <a:cs typeface="Halant"/>
                <a:sym typeface="Halant"/>
              </a:rPr>
              <a:t>As you listen to each group, take notes on their claim and the evidence they provide.</a:t>
            </a:r>
            <a:endParaRPr sz="1200">
              <a:solidFill>
                <a:schemeClr val="dk1"/>
              </a:solidFill>
              <a:highlight>
                <a:schemeClr val="lt1"/>
              </a:highlight>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highlight>
                <a:schemeClr val="lt1"/>
              </a:highlight>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Group Presentation Notes:</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Write three key ideas that were shared by your classmates:</a:t>
            </a:r>
            <a:endParaRPr sz="1200">
              <a:solidFill>
                <a:schemeClr val="dk1"/>
              </a:solidFill>
              <a:highlight>
                <a:schemeClr val="lt1"/>
              </a:highlight>
              <a:latin typeface="Inter"/>
              <a:ea typeface="Inter"/>
              <a:cs typeface="Inter"/>
              <a:sym typeface="Inter"/>
            </a:endParaRPr>
          </a:p>
          <a:p>
            <a:pPr indent="-304800" lvl="0" marL="914400" rtl="0" algn="l">
              <a:lnSpc>
                <a:spcPct val="200000"/>
              </a:lnSpc>
              <a:spcBef>
                <a:spcPts val="0"/>
              </a:spcBef>
              <a:spcAft>
                <a:spcPts val="0"/>
              </a:spcAft>
              <a:buClr>
                <a:schemeClr val="dk1"/>
              </a:buClr>
              <a:buSzPts val="1200"/>
              <a:buFont typeface="Inter"/>
              <a:buChar char="●"/>
            </a:pPr>
            <a:r>
              <a:t/>
            </a:r>
            <a:endParaRPr sz="1200">
              <a:solidFill>
                <a:schemeClr val="dk1"/>
              </a:solidFill>
              <a:highlight>
                <a:schemeClr val="lt1"/>
              </a:highlight>
              <a:latin typeface="Inter"/>
              <a:ea typeface="Inter"/>
              <a:cs typeface="Inter"/>
              <a:sym typeface="Inter"/>
            </a:endParaRPr>
          </a:p>
          <a:p>
            <a:pPr indent="-304800" lvl="0" marL="914400" rtl="0" algn="l">
              <a:lnSpc>
                <a:spcPct val="200000"/>
              </a:lnSpc>
              <a:spcBef>
                <a:spcPts val="0"/>
              </a:spcBef>
              <a:spcAft>
                <a:spcPts val="0"/>
              </a:spcAft>
              <a:buClr>
                <a:schemeClr val="dk1"/>
              </a:buClr>
              <a:buSzPts val="1200"/>
              <a:buFont typeface="Inter"/>
              <a:buChar char="●"/>
            </a:pPr>
            <a:r>
              <a:t/>
            </a:r>
            <a:endParaRPr sz="1200">
              <a:solidFill>
                <a:schemeClr val="dk1"/>
              </a:solidFill>
              <a:highlight>
                <a:schemeClr val="lt1"/>
              </a:highlight>
              <a:latin typeface="Inter"/>
              <a:ea typeface="Inter"/>
              <a:cs typeface="Inter"/>
              <a:sym typeface="Inter"/>
            </a:endParaRPr>
          </a:p>
          <a:p>
            <a:pPr indent="-304800" lvl="0" marL="914400" rtl="0" algn="l">
              <a:spcBef>
                <a:spcPts val="0"/>
              </a:spcBef>
              <a:spcAft>
                <a:spcPts val="0"/>
              </a:spcAft>
              <a:buClr>
                <a:schemeClr val="dk1"/>
              </a:buClr>
              <a:buSzPts val="1200"/>
              <a:buFont typeface="Inter"/>
              <a:buChar char="●"/>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Which argument do you find most convincing? Why?</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What is one counterargument you might make against another group’s claim?</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Discuss with a partner: What do you think was the most significant cause of World War I? Why? (Consider Immediacy, Profundity, Scope)</a:t>
            </a:r>
            <a:endParaRPr sz="1200">
              <a:solidFill>
                <a:schemeClr val="dk1"/>
              </a:solidFill>
              <a:highlight>
                <a:schemeClr val="lt1"/>
              </a:highlight>
              <a:latin typeface="Inter"/>
              <a:ea typeface="Inter"/>
              <a:cs typeface="Inter"/>
              <a:sym typeface="Inter"/>
            </a:endParaRPr>
          </a:p>
        </p:txBody>
      </p:sp>
      <p:graphicFrame>
        <p:nvGraphicFramePr>
          <p:cNvPr id="98" name="Google Shape;98;p16"/>
          <p:cNvGraphicFramePr/>
          <p:nvPr/>
        </p:nvGraphicFramePr>
        <p:xfrm>
          <a:off x="983050" y="1361875"/>
          <a:ext cx="3000000" cy="3000000"/>
        </p:xfrm>
        <a:graphic>
          <a:graphicData uri="http://schemas.openxmlformats.org/drawingml/2006/table">
            <a:tbl>
              <a:tblPr>
                <a:noFill/>
                <a:tableStyleId>{9274C595-B397-4AFE-B187-369F15DDCA54}</a:tableStyleId>
              </a:tblPr>
              <a:tblGrid>
                <a:gridCol w="1534000"/>
                <a:gridCol w="1663775"/>
                <a:gridCol w="2669625"/>
              </a:tblGrid>
              <a:tr h="381000">
                <a:tc>
                  <a:txBody>
                    <a:bodyPr/>
                    <a:lstStyle/>
                    <a:p>
                      <a:pPr indent="0" lvl="0" marL="0" rtl="0" algn="ctr">
                        <a:spcBef>
                          <a:spcPts val="0"/>
                        </a:spcBef>
                        <a:spcAft>
                          <a:spcPts val="0"/>
                        </a:spcAft>
                        <a:buNone/>
                      </a:pPr>
                      <a:r>
                        <a:rPr b="1" lang="en" sz="1200">
                          <a:latin typeface="Inter"/>
                          <a:ea typeface="Inter"/>
                          <a:cs typeface="Inter"/>
                          <a:sym typeface="Inter"/>
                        </a:rPr>
                        <a:t>Group</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spcBef>
                          <a:spcPts val="0"/>
                        </a:spcBef>
                        <a:spcAft>
                          <a:spcPts val="0"/>
                        </a:spcAft>
                        <a:buNone/>
                      </a:pPr>
                      <a:r>
                        <a:rPr b="1" lang="en" sz="1200">
                          <a:latin typeface="Inter"/>
                          <a:ea typeface="Inter"/>
                          <a:cs typeface="Inter"/>
                          <a:sym typeface="Inter"/>
                        </a:rPr>
                        <a:t>Key Evidence</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spcBef>
                          <a:spcPts val="0"/>
                        </a:spcBef>
                        <a:spcAft>
                          <a:spcPts val="0"/>
                        </a:spcAft>
                        <a:buNone/>
                      </a:pPr>
                      <a:r>
                        <a:rPr b="1" lang="en" sz="1200">
                          <a:latin typeface="Inter"/>
                          <a:ea typeface="Inter"/>
                          <a:cs typeface="Inter"/>
                          <a:sym typeface="Inter"/>
                        </a:rPr>
                        <a:t>Summary</a:t>
                      </a:r>
                      <a:endParaRPr b="1" sz="1200">
                        <a:latin typeface="Inter"/>
                        <a:ea typeface="Inter"/>
                        <a:cs typeface="Inter"/>
                        <a:sym typeface="Inter"/>
                      </a:endParaRPr>
                    </a:p>
                  </a:txBody>
                  <a:tcPr marT="91425" marB="91425" marR="91425" marL="91425">
                    <a:solidFill>
                      <a:srgbClr val="CCCCCC"/>
                    </a:solidFill>
                  </a:tcPr>
                </a:tc>
              </a:tr>
              <a:tr h="381000">
                <a:tc>
                  <a:txBody>
                    <a:bodyPr/>
                    <a:lstStyle/>
                    <a:p>
                      <a:pPr indent="0" lvl="0" marL="0" rtl="0" algn="ctr">
                        <a:spcBef>
                          <a:spcPts val="0"/>
                        </a:spcBef>
                        <a:spcAft>
                          <a:spcPts val="0"/>
                        </a:spcAft>
                        <a:buNone/>
                      </a:pPr>
                      <a:r>
                        <a:rPr b="1" lang="en" sz="1200">
                          <a:latin typeface="Inter"/>
                          <a:ea typeface="Inter"/>
                          <a:cs typeface="Inter"/>
                          <a:sym typeface="Inter"/>
                        </a:rPr>
                        <a:t>Militarism</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Alliances</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Nationalism</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Imperialism</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Assassination</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2" name="Shape 102"/>
        <p:cNvGrpSpPr/>
        <p:nvPr/>
      </p:nvGrpSpPr>
      <p:grpSpPr>
        <a:xfrm>
          <a:off x="0" y="0"/>
          <a:ext cx="0" cy="0"/>
          <a:chOff x="0" y="0"/>
          <a:chExt cx="0" cy="0"/>
        </a:xfrm>
      </p:grpSpPr>
      <p:pic>
        <p:nvPicPr>
          <p:cNvPr id="103" name="Google Shape;103;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4" name="Google Shape;104;p17"/>
          <p:cNvSpPr txBox="1"/>
          <p:nvPr/>
        </p:nvSpPr>
        <p:spPr>
          <a:xfrm>
            <a:off x="731000" y="18073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600"/>
              <a:buFont typeface="Arial"/>
              <a:buNone/>
            </a:pPr>
            <a:r>
              <a:rPr lang="en" sz="1700">
                <a:solidFill>
                  <a:schemeClr val="dk1"/>
                </a:solidFill>
                <a:latin typeface="Inter"/>
                <a:ea typeface="Inter"/>
                <a:cs typeface="Inter"/>
                <a:sym typeface="Inter"/>
              </a:rPr>
              <a:t>What was the most significant cause of World War I?</a:t>
            </a:r>
            <a:endParaRPr b="1" sz="1700">
              <a:solidFill>
                <a:schemeClr val="dk1"/>
              </a:solidFill>
              <a:latin typeface="Inter"/>
              <a:ea typeface="Inter"/>
              <a:cs typeface="Inter"/>
              <a:sym typeface="Inter"/>
            </a:endParaRPr>
          </a:p>
        </p:txBody>
      </p:sp>
      <p:sp>
        <p:nvSpPr>
          <p:cNvPr id="105" name="Google Shape;105;p17"/>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8: World at War</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Exit Ticket - Lesson 1</a:t>
            </a:r>
            <a:endParaRPr sz="1500">
              <a:solidFill>
                <a:srgbClr val="000000"/>
              </a:solidFill>
              <a:latin typeface="Plus Jakarta Sans Medium"/>
              <a:ea typeface="Plus Jakarta Sans Medium"/>
              <a:cs typeface="Plus Jakarta Sans Medium"/>
              <a:sym typeface="Plus Jakarta Sans Medium"/>
            </a:endParaRPr>
          </a:p>
        </p:txBody>
      </p:sp>
      <p:pic>
        <p:nvPicPr>
          <p:cNvPr id="106" name="Google Shape;106;p1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07" name="Google Shape;107;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8" name="Google Shape;108;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9" name="Google Shape;109;p17"/>
          <p:cNvSpPr txBox="1"/>
          <p:nvPr/>
        </p:nvSpPr>
        <p:spPr>
          <a:xfrm>
            <a:off x="455300" y="3028400"/>
            <a:ext cx="6861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Halant"/>
                <a:ea typeface="Halant"/>
                <a:cs typeface="Halant"/>
                <a:sym typeface="Halant"/>
              </a:rPr>
              <a:t>Directions: </a:t>
            </a:r>
            <a:r>
              <a:rPr lang="en">
                <a:solidFill>
                  <a:schemeClr val="dk1"/>
                </a:solidFill>
                <a:latin typeface="Halant"/>
                <a:ea typeface="Halant"/>
                <a:cs typeface="Halant"/>
                <a:sym typeface="Halant"/>
              </a:rPr>
              <a:t>Answer each of the Final Verdict questions below.</a:t>
            </a:r>
            <a:endParaRPr>
              <a:solidFill>
                <a:schemeClr val="dk1"/>
              </a:solidFill>
              <a:latin typeface="Halant"/>
              <a:ea typeface="Halant"/>
              <a:cs typeface="Halant"/>
              <a:sym typeface="Halant"/>
            </a:endParaRPr>
          </a:p>
        </p:txBody>
      </p:sp>
      <p:sp>
        <p:nvSpPr>
          <p:cNvPr id="110" name="Google Shape;110;p17"/>
          <p:cNvSpPr txBox="1"/>
          <p:nvPr/>
        </p:nvSpPr>
        <p:spPr>
          <a:xfrm>
            <a:off x="520000" y="3529200"/>
            <a:ext cx="6861900" cy="14643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Place a      next to the cause you believe most significantly impacted on World War I. </a:t>
            </a:r>
            <a:endParaRPr i="1" sz="1200">
              <a:solidFill>
                <a:schemeClr val="dk1"/>
              </a:solidFill>
              <a:latin typeface="Inter"/>
              <a:ea typeface="Inter"/>
              <a:cs typeface="Inter"/>
              <a:sym typeface="Inter"/>
            </a:endParaRPr>
          </a:p>
          <a:p>
            <a:pPr indent="0" lvl="0" marL="0" rtl="0" algn="ctr">
              <a:spcBef>
                <a:spcPts val="1000"/>
              </a:spcBef>
              <a:spcAft>
                <a:spcPts val="0"/>
              </a:spcAft>
              <a:buNone/>
            </a:pPr>
            <a:r>
              <a:rPr b="1" lang="en" sz="1600">
                <a:solidFill>
                  <a:schemeClr val="dk1"/>
                </a:solidFill>
                <a:latin typeface="Inter"/>
                <a:ea typeface="Inter"/>
                <a:cs typeface="Inter"/>
                <a:sym typeface="Inter"/>
              </a:rPr>
              <a:t>⬜ Militarism			⬜ Alliances			⬜ Nationalism</a:t>
            </a:r>
            <a:endParaRPr b="1" sz="1600">
              <a:solidFill>
                <a:schemeClr val="dk1"/>
              </a:solidFill>
              <a:latin typeface="Inter"/>
              <a:ea typeface="Inter"/>
              <a:cs typeface="Inter"/>
              <a:sym typeface="Inter"/>
            </a:endParaRPr>
          </a:p>
          <a:p>
            <a:pPr indent="0" lvl="0" marL="0" rtl="0" algn="ctr">
              <a:spcBef>
                <a:spcPts val="1000"/>
              </a:spcBef>
              <a:spcAft>
                <a:spcPts val="0"/>
              </a:spcAft>
              <a:buNone/>
            </a:pPr>
            <a:r>
              <a:rPr b="1" lang="en" sz="1600">
                <a:solidFill>
                  <a:schemeClr val="dk1"/>
                </a:solidFill>
                <a:latin typeface="Inter"/>
                <a:ea typeface="Inter"/>
                <a:cs typeface="Inter"/>
                <a:sym typeface="Inter"/>
              </a:rPr>
              <a:t>        ⬜ Imperialism	         	⬜ Assassination</a:t>
            </a:r>
            <a:endParaRPr b="1" sz="1600">
              <a:solidFill>
                <a:schemeClr val="dk1"/>
              </a:solidFill>
              <a:latin typeface="Inter"/>
              <a:ea typeface="Inter"/>
              <a:cs typeface="Inter"/>
              <a:sym typeface="Inter"/>
            </a:endParaRPr>
          </a:p>
          <a:p>
            <a:pPr indent="0" lvl="0" marL="45720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1000"/>
              </a:spcBef>
              <a:spcAft>
                <a:spcPts val="1000"/>
              </a:spcAft>
              <a:buNone/>
            </a:pPr>
            <a:r>
              <a:t/>
            </a:r>
            <a:endParaRPr sz="1200">
              <a:solidFill>
                <a:schemeClr val="dk1"/>
              </a:solidFill>
              <a:latin typeface="Inter"/>
              <a:ea typeface="Inter"/>
              <a:cs typeface="Inter"/>
              <a:sym typeface="Inter"/>
            </a:endParaRPr>
          </a:p>
        </p:txBody>
      </p:sp>
      <p:sp>
        <p:nvSpPr>
          <p:cNvPr id="111" name="Google Shape;111;p17"/>
          <p:cNvSpPr txBox="1"/>
          <p:nvPr/>
        </p:nvSpPr>
        <p:spPr>
          <a:xfrm>
            <a:off x="520000" y="5139775"/>
            <a:ext cx="6861900" cy="1610400"/>
          </a:xfrm>
          <a:prstGeom prst="rect">
            <a:avLst/>
          </a:prstGeom>
          <a:noFill/>
          <a:ln cap="flat" cmpd="sng" w="9525">
            <a:solidFill>
              <a:srgbClr val="F1AF4B"/>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startAt="2"/>
            </a:pPr>
            <a:r>
              <a:rPr lang="en" sz="1200">
                <a:solidFill>
                  <a:schemeClr val="dk1"/>
                </a:solidFill>
                <a:latin typeface="Inter"/>
                <a:ea typeface="Inter"/>
                <a:cs typeface="Inter"/>
                <a:sym typeface="Inter"/>
              </a:rPr>
              <a:t>Explain why you made your choice. What evidence convinced you the most?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1000"/>
              </a:spcBef>
              <a:spcAft>
                <a:spcPts val="1000"/>
              </a:spcAft>
              <a:buNone/>
            </a:pPr>
            <a:r>
              <a:t/>
            </a:r>
            <a:endParaRPr sz="1200">
              <a:solidFill>
                <a:schemeClr val="dk1"/>
              </a:solidFill>
              <a:latin typeface="Inter"/>
              <a:ea typeface="Inter"/>
              <a:cs typeface="Inter"/>
              <a:sym typeface="Inter"/>
            </a:endParaRPr>
          </a:p>
        </p:txBody>
      </p:sp>
      <p:sp>
        <p:nvSpPr>
          <p:cNvPr id="112" name="Google Shape;112;p17"/>
          <p:cNvSpPr txBox="1"/>
          <p:nvPr/>
        </p:nvSpPr>
        <p:spPr>
          <a:xfrm>
            <a:off x="520000" y="6896450"/>
            <a:ext cx="6861900" cy="19947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startAt="3"/>
            </a:pPr>
            <a:r>
              <a:rPr lang="en" sz="1200">
                <a:solidFill>
                  <a:schemeClr val="dk1"/>
                </a:solidFill>
                <a:latin typeface="Inter"/>
                <a:ea typeface="Inter"/>
                <a:cs typeface="Inter"/>
                <a:sym typeface="Inter"/>
              </a:rPr>
              <a:t>Did Immediacy, Profundity, or Scope have the largest impact on your decision?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1000"/>
              </a:spcBef>
              <a:spcAft>
                <a:spcPts val="1000"/>
              </a:spcAft>
              <a:buNone/>
            </a:pPr>
            <a:r>
              <a:t/>
            </a:r>
            <a:endParaRPr sz="1200">
              <a:solidFill>
                <a:schemeClr val="dk1"/>
              </a:solidFill>
              <a:latin typeface="Inter"/>
              <a:ea typeface="Inter"/>
              <a:cs typeface="Inter"/>
              <a:sym typeface="Inter"/>
            </a:endParaRPr>
          </a:p>
        </p:txBody>
      </p:sp>
      <p:sp>
        <p:nvSpPr>
          <p:cNvPr id="113" name="Google Shape;113;p17"/>
          <p:cNvSpPr/>
          <p:nvPr/>
        </p:nvSpPr>
        <p:spPr>
          <a:xfrm>
            <a:off x="1601775" y="3606300"/>
            <a:ext cx="224700" cy="236400"/>
          </a:xfrm>
          <a:prstGeom prst="mathMultiply">
            <a:avLst>
              <a:gd fmla="val 23520" name="adj1"/>
            </a:avLst>
          </a:prstGeom>
          <a:solidFill>
            <a:srgbClr val="E95C3D"/>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